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4" r:id="rId4"/>
    <p:sldId id="267" r:id="rId5"/>
    <p:sldId id="456" r:id="rId6"/>
    <p:sldId id="457" r:id="rId7"/>
    <p:sldId id="268" r:id="rId8"/>
    <p:sldId id="269" r:id="rId9"/>
    <p:sldId id="271" r:id="rId10"/>
    <p:sldId id="272" r:id="rId11"/>
    <p:sldId id="275" r:id="rId12"/>
  </p:sldIdLst>
  <p:sldSz cx="18288000" cy="10287000"/>
  <p:notesSz cx="6858000" cy="9144000"/>
  <p:embeddedFontLst>
    <p:embeddedFont>
      <p:font typeface="Montserrat Semi-Bold Bold" charset="-52"/>
      <p:regular r:id="rId14"/>
    </p:embeddedFont>
    <p:embeddedFont>
      <p:font typeface="Lato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Montserrat Semi-Bold" charset="-5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622" autoAdjust="0"/>
  </p:normalViewPr>
  <p:slideViewPr>
    <p:cSldViewPr>
      <p:cViewPr varScale="1">
        <p:scale>
          <a:sx n="53" d="100"/>
          <a:sy n="53" d="100"/>
        </p:scale>
        <p:origin x="-5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BEF54-1580-44E7-B22F-8F254AC58DC5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77845-A0D7-45D7-B28A-203BFBA2AC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15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2"/>
          <p:cNvSpPr>
            <a:spLocks noChangeShapeType="1"/>
          </p:cNvSpPr>
          <p:nvPr userDrawn="1"/>
        </p:nvSpPr>
        <p:spPr bwMode="auto">
          <a:xfrm>
            <a:off x="1511300" y="0"/>
            <a:ext cx="0" cy="10287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EAEAEA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 sz="2700"/>
          </a:p>
        </p:txBody>
      </p:sp>
      <p:pic>
        <p:nvPicPr>
          <p:cNvPr id="3" name="Picture 18" descr="обложка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4826" cy="1028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210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175D-14D9-49B0-BE13-FC319A39FF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692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F7E6-B22D-4C53-87F4-94905F03A5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4114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2550320"/>
            <a:ext cx="8486776" cy="475297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23377" y="2550320"/>
            <a:ext cx="8489950" cy="475297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80688-D16B-4AE0-B856-FDEBF73EB4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0127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D3600-E17E-4DFA-9591-755254201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117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EF4F-CD97-469E-A191-1CF72C02F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74931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354E-7CC4-4A38-B3A1-735158789F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48692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644F-E427-41DC-90A5-1A9CC0A1B9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081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18ED-65CB-40B7-8FD4-CF6982EAF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9239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EA6C4-3CB7-42D9-B3AB-703A2965D1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56639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395326" y="228601"/>
            <a:ext cx="4318000" cy="70746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1" y="228601"/>
            <a:ext cx="12658726" cy="707469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A452-BA99-4E26-A717-D6D4E5F15C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2870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501650" y="0"/>
            <a:ext cx="17427576" cy="9896475"/>
            <a:chOff x="158" y="0"/>
            <a:chExt cx="5489" cy="4156"/>
          </a:xfrm>
        </p:grpSpPr>
        <p:sp>
          <p:nvSpPr>
            <p:cNvPr id="1032" name="Line 2"/>
            <p:cNvSpPr>
              <a:spLocks noChangeShapeType="1"/>
            </p:cNvSpPr>
            <p:nvPr userDrawn="1"/>
          </p:nvSpPr>
          <p:spPr bwMode="auto">
            <a:xfrm flipV="1">
              <a:off x="295" y="0"/>
              <a:ext cx="0" cy="4156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 sz="2700"/>
            </a:p>
          </p:txBody>
        </p:sp>
        <p:sp>
          <p:nvSpPr>
            <p:cNvPr id="1033" name="Line 10"/>
            <p:cNvSpPr>
              <a:spLocks noChangeShapeType="1"/>
            </p:cNvSpPr>
            <p:nvPr userDrawn="1"/>
          </p:nvSpPr>
          <p:spPr bwMode="auto">
            <a:xfrm flipH="1">
              <a:off x="158" y="371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 sz="2700"/>
            </a:p>
          </p:txBody>
        </p:sp>
        <p:sp>
          <p:nvSpPr>
            <p:cNvPr id="1034" name="Line 11"/>
            <p:cNvSpPr>
              <a:spLocks noChangeShapeType="1"/>
            </p:cNvSpPr>
            <p:nvPr userDrawn="1"/>
          </p:nvSpPr>
          <p:spPr bwMode="auto">
            <a:xfrm flipH="1">
              <a:off x="158" y="663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 sz="2700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1" y="2550320"/>
            <a:ext cx="17281526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43326" y="228600"/>
            <a:ext cx="9432924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776700" y="9517857"/>
            <a:ext cx="11430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 b="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7D7A67-240E-44EC-A3B5-41FA1257C2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936626" y="0"/>
            <a:ext cx="0" cy="102870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 sz="2700"/>
          </a:p>
        </p:txBody>
      </p:sp>
      <p:pic>
        <p:nvPicPr>
          <p:cNvPr id="1031" name="Picture 24" descr="Layer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1" y="228600"/>
            <a:ext cx="36004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079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5pPr>
      <a:lvl6pPr marL="685800" algn="l" rtl="0" fontAlgn="base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6pPr>
      <a:lvl7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7pPr>
      <a:lvl8pPr marL="2057400" algn="l" rtl="0" fontAlgn="base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8pPr>
      <a:lvl9pPr marL="2743200" algn="l" rtl="0" fontAlgn="base">
        <a:lnSpc>
          <a:spcPct val="80000"/>
        </a:lnSpc>
        <a:spcBef>
          <a:spcPct val="0"/>
        </a:spcBef>
        <a:spcAft>
          <a:spcPct val="0"/>
        </a:spcAft>
        <a:defRPr sz="3450" b="1">
          <a:solidFill>
            <a:srgbClr val="292929"/>
          </a:solidFill>
          <a:latin typeface="Arial" charset="0"/>
          <a:cs typeface="Arial" charset="0"/>
        </a:defRPr>
      </a:lvl9pPr>
    </p:titleStyle>
    <p:bodyStyle>
      <a:lvl1pPr marL="242888" indent="-242888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Char char="•"/>
        <a:defRPr sz="3000">
          <a:solidFill>
            <a:srgbClr val="292929"/>
          </a:solidFill>
          <a:latin typeface="+mn-lt"/>
          <a:ea typeface="+mn-ea"/>
          <a:cs typeface="+mn-cs"/>
        </a:defRPr>
      </a:lvl1pPr>
      <a:lvl2pPr marL="516732" indent="-271463" algn="l" rtl="0" eaLnBrk="0" fontAlgn="base" hangingPunct="0">
        <a:spcBef>
          <a:spcPct val="20000"/>
        </a:spcBef>
        <a:spcAft>
          <a:spcPct val="30000"/>
        </a:spcAft>
        <a:buClr>
          <a:schemeClr val="folHlink"/>
        </a:buClr>
        <a:buChar char="•"/>
        <a:defRPr>
          <a:solidFill>
            <a:srgbClr val="292929"/>
          </a:solidFill>
          <a:latin typeface="+mn-lt"/>
          <a:cs typeface="+mn-cs"/>
        </a:defRPr>
      </a:lvl2pPr>
      <a:lvl3pPr marL="804863" indent="-28575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 sz="2400">
          <a:solidFill>
            <a:srgbClr val="292929"/>
          </a:solidFill>
          <a:latin typeface="+mn-lt"/>
          <a:cs typeface="+mn-cs"/>
        </a:defRPr>
      </a:lvl3pPr>
      <a:lvl4pPr marL="1064420" indent="-257175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 sz="2100">
          <a:solidFill>
            <a:srgbClr val="292929"/>
          </a:solidFill>
          <a:latin typeface="+mn-lt"/>
          <a:cs typeface="+mn-cs"/>
        </a:defRPr>
      </a:lvl4pPr>
      <a:lvl5pPr marL="1314450" indent="-2428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800">
          <a:solidFill>
            <a:srgbClr val="292929"/>
          </a:solidFill>
          <a:latin typeface="+mn-lt"/>
          <a:cs typeface="+mn-cs"/>
        </a:defRPr>
      </a:lvl5pPr>
      <a:lvl6pPr marL="2000250" indent="-242888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800">
          <a:solidFill>
            <a:srgbClr val="292929"/>
          </a:solidFill>
          <a:latin typeface="+mn-lt"/>
          <a:cs typeface="+mn-cs"/>
        </a:defRPr>
      </a:lvl6pPr>
      <a:lvl7pPr marL="2686050" indent="-242888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800">
          <a:solidFill>
            <a:srgbClr val="292929"/>
          </a:solidFill>
          <a:latin typeface="+mn-lt"/>
          <a:cs typeface="+mn-cs"/>
        </a:defRPr>
      </a:lvl7pPr>
      <a:lvl8pPr marL="3371850" indent="-242888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800">
          <a:solidFill>
            <a:srgbClr val="292929"/>
          </a:solidFill>
          <a:latin typeface="+mn-lt"/>
          <a:cs typeface="+mn-cs"/>
        </a:defRPr>
      </a:lvl8pPr>
      <a:lvl9pPr marL="4057650" indent="-242888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800">
          <a:solidFill>
            <a:srgbClr val="292929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hyperlink" Target="http://www.ntrk21.ru/video/53804" TargetMode="Externa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372100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8617984" y="3276984"/>
            <a:ext cx="8724900" cy="3441992"/>
            <a:chOff x="-222891" y="155939"/>
            <a:chExt cx="11633200" cy="4589323"/>
          </a:xfrm>
        </p:grpSpPr>
        <p:sp>
          <p:nvSpPr>
            <p:cNvPr id="4" name="AutoShape 4"/>
            <p:cNvSpPr/>
            <p:nvPr/>
          </p:nvSpPr>
          <p:spPr>
            <a:xfrm>
              <a:off x="0" y="3283513"/>
              <a:ext cx="1132833" cy="4736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222891" y="155939"/>
              <a:ext cx="11633200" cy="2054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88"/>
                </a:lnSpc>
                <a:spcBef>
                  <a:spcPct val="0"/>
                </a:spcBef>
              </a:pPr>
              <a:r>
                <a:rPr lang="ru-RU" sz="9277" dirty="0">
                  <a:solidFill>
                    <a:srgbClr val="322D26"/>
                  </a:solidFill>
                  <a:latin typeface="Montserrat Semi-Bold Bold"/>
                </a:rPr>
                <a:t> </a:t>
              </a:r>
              <a:endParaRPr lang="en-US" sz="9277" dirty="0">
                <a:solidFill>
                  <a:srgbClr val="322D26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063869"/>
              <a:ext cx="10174042" cy="681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4"/>
                </a:lnSpc>
              </a:pPr>
              <a:endParaRPr lang="en-US" sz="3039" spc="60" dirty="0">
                <a:solidFill>
                  <a:srgbClr val="322D26"/>
                </a:solidFill>
                <a:latin typeface="Lato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980434" y="6718976"/>
            <a:ext cx="4722104" cy="289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 l="5044" r="35669"/>
          <a:stretch>
            <a:fillRect/>
          </a:stretch>
        </p:blipFill>
        <p:spPr>
          <a:xfrm>
            <a:off x="1558422" y="1805933"/>
            <a:ext cx="5940854" cy="66751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7200" y="342900"/>
            <a:ext cx="2555995" cy="669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E329FB-3731-5063-525D-AA27D50D9EA0}"/>
              </a:ext>
            </a:extLst>
          </p:cNvPr>
          <p:cNvSpPr txBox="1"/>
          <p:nvPr/>
        </p:nvSpPr>
        <p:spPr>
          <a:xfrm>
            <a:off x="7499276" y="1263176"/>
            <a:ext cx="99301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Создание межфакультетской базовой лаборатории 1C Чувашского государственного университета имени И.Н. Ульянова: опыт взаимодействия компании-работодателя и вуза</a:t>
            </a:r>
          </a:p>
          <a:p>
            <a:endParaRPr lang="ru-RU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39B822-81BD-4087-8B66-24E16CC10CE8}"/>
              </a:ext>
            </a:extLst>
          </p:cNvPr>
          <p:cNvSpPr txBox="1"/>
          <p:nvPr/>
        </p:nvSpPr>
        <p:spPr>
          <a:xfrm>
            <a:off x="7848600" y="6077751"/>
            <a:ext cx="95779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Алексей Игоревич Минеев</a:t>
            </a:r>
            <a:r>
              <a:rPr lang="ru-RU" sz="2400" dirty="0"/>
              <a:t>, </a:t>
            </a:r>
          </a:p>
          <a:p>
            <a:r>
              <a:rPr lang="ru-RU" sz="2400" dirty="0" err="1"/>
              <a:t>к.и.н</a:t>
            </a:r>
            <a:r>
              <a:rPr lang="ru-RU" sz="2400" dirty="0"/>
              <a:t>., руководитель центра исследований и подготовки кадров 1С,</a:t>
            </a:r>
          </a:p>
          <a:p>
            <a:r>
              <a:rPr lang="ru-RU" sz="2400" dirty="0"/>
              <a:t>ЛИДЕР СОФТ, зав. межфакультетской базовой лабораторией 1С </a:t>
            </a:r>
            <a:r>
              <a:rPr lang="ru-RU" sz="2400" dirty="0" err="1"/>
              <a:t>ЧувГУ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Анна Владимировна </a:t>
            </a:r>
            <a:r>
              <a:rPr lang="ru-RU" sz="2400" b="1" dirty="0" err="1"/>
              <a:t>Щипцова</a:t>
            </a:r>
            <a:r>
              <a:rPr lang="ru-RU" sz="2400" dirty="0"/>
              <a:t>,</a:t>
            </a:r>
          </a:p>
          <a:p>
            <a:r>
              <a:rPr lang="ru-RU" sz="2400" dirty="0" err="1" smtClean="0"/>
              <a:t>к.п</a:t>
            </a:r>
            <a:r>
              <a:rPr lang="ru-RU" sz="2400" dirty="0" err="1" smtClean="0"/>
              <a:t>ед</a:t>
            </a:r>
            <a:r>
              <a:rPr lang="ru-RU" sz="2400" dirty="0" err="1" smtClean="0"/>
              <a:t>.н</a:t>
            </a:r>
            <a:r>
              <a:rPr lang="ru-RU" sz="2400" dirty="0"/>
              <a:t>., декан факультета информатики и вычислительной техники </a:t>
            </a:r>
            <a:r>
              <a:rPr lang="ru-RU" sz="2400" dirty="0" err="1"/>
              <a:t>ЧувГУ</a:t>
            </a:r>
            <a:endParaRPr lang="ru-RU" sz="2400" dirty="0"/>
          </a:p>
        </p:txBody>
      </p:sp>
      <p:pic>
        <p:nvPicPr>
          <p:cNvPr id="1026" name="Picture 2" descr="tovarnzn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90500"/>
            <a:ext cx="1447800" cy="145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600200" y="3429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Межфакультетская базовая лаборатория «1С»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Чувашского государственного университета имени И.Н. Ульянова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381000" y="4533900"/>
            <a:ext cx="17790726" cy="38099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Спасибо за внимание!</a:t>
            </a: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283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0287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1028700" y="2742828"/>
            <a:ext cx="12534900" cy="63630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Базовая лаборатория «1С» – это научно-образовательная структура, совместно созданная Фирмой «1С», партнером в регионе и высшим учебным заведением в целях подготовки кадров 1С и трудоустройства выпускников.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Первые базовые лаборатории/кафедры Фирмы «1С» появились в 2002 году. 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Особые критерии к вузу и франчайзи «1С».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20201F-2B92-F673-F8B1-4F7F409B67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70922" y="3619500"/>
            <a:ext cx="5163423" cy="34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50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7526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228600" y="2116799"/>
            <a:ext cx="13182600" cy="77697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Основные задачи Лаборатории: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Реализация программы подготовки кадров в интересах Организации, в том числе организация целевой подготовки специалистов;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Привлечение к учебному процессу высококвалифицированных работников Организации;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на базе Организации практической подготовки  обучающихся Университета в области «1С»;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стажировок на базе Организации преподавателей Университета и повышение квалификации работников Организации на базе Университета;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совместных научно-исследовательских и научно-практических работ (семинаров, конференций);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Анализ и подготовка рекомендаций по совершенствованию учебного процесса, учебных планов и рабочих программ учебных дисциплин (модулей) и практик, предполагающих изучение продуктов «1С» с привлечением высококвалифицированных работников Организации;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Оказание содействия в трудоустройстве выпускников Университета на основе предварительно согласованных заявок на поиск и подбор персонала, в том числе на вакантные должности Организации  и организаций-партнеров компании «1С».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35AD40-F299-4C61-74D2-C23859769D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54200" y="1930429"/>
            <a:ext cx="3219105" cy="8356571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681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752600" y="4191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Межфакультетская базовая лаборатория «1С»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Чувашского государственного университета имени И.Н. Ульянова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228600" y="2116799"/>
            <a:ext cx="13182600" cy="62271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Подготовительная работа по созданию Лаборатории: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Разработка и подписание Соглашения о стратегическом партнерстве между Фирмой «1С», Лидер софт, </a:t>
            </a:r>
            <a:r>
              <a:rPr kumimoji="0" lang="ru-RU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http://www.ntrk21.ru/video/53804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Подготовка Положения о Лаборатории.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Подписание «Дорожной карты» на 3 года.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Разработка учебных планов, подписание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договора 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 практике и стажировке, включение в учебный процесс модулей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 технологиям 1С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D8A75E-06F2-D57B-2BB5-786C4D89BF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16684" y="1935646"/>
            <a:ext cx="4128660" cy="2326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D8D94-6A08-89E5-7DE1-5C045003C47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23873" y="7463379"/>
            <a:ext cx="4073524" cy="270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F923541-8C5F-6699-2532-5C5A7667FD5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70654" y="4508194"/>
            <a:ext cx="1652827" cy="2709322"/>
          </a:xfrm>
          <a:prstGeom prst="rect">
            <a:avLst/>
          </a:prstGeom>
        </p:spPr>
      </p:pic>
      <p:pic>
        <p:nvPicPr>
          <p:cNvPr id="13" name="Picture 2" descr="tovarnzna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28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600200" y="3429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Межфакультетская базовая лаборатория «1С»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Чувашского государственного университета имени И.Н. Ульянова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152400" y="2670384"/>
            <a:ext cx="14630400" cy="681651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Деятельность Лаборатории: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Оформление брендированного учебного класса межфакультетской лаборатории «1С».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практических, профориентационных занятий и мастер-классов преподавателями (работниками компании «Лидер софт – внедренческий центр») по каждому из направлений деятельности межфакультетской лаборатории «1С»: Программный аналитик, Руководитель (менеджер) проекта, Разработчик программного решения.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Подготовка преподавателями университета и компании «Лидер софт – внедренческий центр» заинтересованных в развитии профессионального роста студентов ЧГУ к сдаче платного экзамена «1С:Профессионал».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Подготовка преподавателями университета и компании «Лидер софт – внедренческий центр» заинтересованных в развитии профессионального роста студентов ЧГУ к Олимпиаде по программированию учетно-аналитических задач на платформе «1С:Предприятие 8» (г. Москва, Фирма 1С).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рамках работы межфакультетской лаборатории «1С» подготовка совместных научных исследований.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Ежегодное трудоустройство целеустремленных выпускников и студентов 3-4 курсов ЧГУ в ИТ-компании Чувашской Республики, осуществляющих услуги по разработке, внедрению и сопровождению технологий 1С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5C5FD1-62DB-D69A-5F07-D2FE0F8CDD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51542" y="2512050"/>
            <a:ext cx="4056741" cy="28727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2D2D7E6-B63B-549B-D072-7D9480CA9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3019" y="6078641"/>
            <a:ext cx="3795263" cy="2530175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311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6002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228600" y="3771900"/>
            <a:ext cx="10058400" cy="594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Деятельность Лаборатории (2022 г.):</a:t>
            </a:r>
          </a:p>
          <a:p>
            <a:pPr marL="34290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r>
              <a:rPr lang="ru-RU" sz="20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Разработан бренд-бук и отремонтировано помещение под Лабораторию в </a:t>
            </a:r>
            <a:r>
              <a:rPr lang="ru-RU" sz="2000" kern="0" dirty="0" err="1">
                <a:solidFill>
                  <a:srgbClr val="292929"/>
                </a:solidFill>
                <a:latin typeface="Arial"/>
                <a:ea typeface="+mn-ea"/>
                <a:cs typeface="Arial"/>
              </a:rPr>
              <a:t>ЧувГУ</a:t>
            </a:r>
            <a:r>
              <a:rPr lang="ru-RU" sz="20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.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Официальное открытие помещения Лаборатории в Главном корпусе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(Родюков А.В. «1С»,Майнина К.А.,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Минцифры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ЧР, 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Мандракова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М.В. Лидер Софт, Александров А.Ю.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Оснащение Лаборатории, обеспечение учебными комплектами 1С.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Пересмотрены учебные планы на 3-х факультетах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добавлением модулей 1С.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практических, профориентационных занятий и мастер-классов преподавателями - работниками компании «Лидер софт – внедренческий центр» на Экономическом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факультете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Факультете информатики и вычислительной техники. Проведено 21 занятие.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Выступления и презентации о технологиях 1С перед студентами и абитуриентами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Проведение открытых лекций для 1 курса (Факультет прикладной математики, физики и информационных технологий; Экономический факультет). 6 мероприятий.</a:t>
            </a:r>
          </a:p>
          <a:p>
            <a:pPr marL="342900" lvl="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Проведены отбор и собеседования для кандидатов на целевое обучение в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(21 кандидат). Отобрано 5 абитуриентов, которые в дальнейшем будут работать в </a:t>
            </a:r>
            <a:r>
              <a:rPr lang="ru-RU" sz="2000" kern="0" dirty="0" smtClean="0">
                <a:solidFill>
                  <a:srgbClr val="292929"/>
                </a:solidFill>
                <a:latin typeface="Arial"/>
                <a:cs typeface="Arial"/>
              </a:rPr>
              <a:t>Лидер Софт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 менее 3-х лет. С целевиками проведены 2 мастер-класса, предоставлен бесплатный доступ к учебным версиям 1С.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8E18FA-7798-2E81-4545-D00A23E5E1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52407" y="1964398"/>
            <a:ext cx="3635593" cy="82868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E01137-82AE-3E06-966D-627EA331A3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8464"/>
          <a:stretch/>
        </p:blipFill>
        <p:spPr>
          <a:xfrm>
            <a:off x="10655435" y="1906771"/>
            <a:ext cx="4030415" cy="5562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2E0F88-02D9-6773-B4C2-EB874FB598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3037" r="41364" b="5519"/>
          <a:stretch/>
        </p:blipFill>
        <p:spPr>
          <a:xfrm>
            <a:off x="10820400" y="7551946"/>
            <a:ext cx="3881111" cy="3088120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355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099"/>
            <a:ext cx="18288000" cy="12191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0287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sp>
        <p:nvSpPr>
          <p:cNvPr id="11" name="Google Shape;228;p32"/>
          <p:cNvSpPr txBox="1">
            <a:spLocks/>
          </p:cNvSpPr>
          <p:nvPr/>
        </p:nvSpPr>
        <p:spPr>
          <a:xfrm>
            <a:off x="304800" y="3428548"/>
            <a:ext cx="10972800" cy="144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endParaRPr lang="ru-RU" sz="2400" kern="0" dirty="0">
              <a:solidFill>
                <a:srgbClr val="292929"/>
              </a:solidFill>
              <a:latin typeface="Arial"/>
              <a:ea typeface="+mn-ea"/>
              <a:cs typeface="Arial"/>
            </a:endParaRPr>
          </a:p>
          <a:p>
            <a:pPr marL="34290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endParaRPr lang="ru-RU" sz="2400" kern="0" dirty="0">
              <a:solidFill>
                <a:srgbClr val="292929"/>
              </a:solidFill>
              <a:latin typeface="Arial"/>
              <a:ea typeface="+mn-ea"/>
              <a:cs typeface="Arial"/>
            </a:endParaRPr>
          </a:p>
          <a:p>
            <a:pPr marL="34290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endParaRPr lang="ru-RU" sz="2400" kern="0" dirty="0">
              <a:solidFill>
                <a:srgbClr val="292929"/>
              </a:solidFill>
              <a:latin typeface="Arial"/>
              <a:ea typeface="+mn-ea"/>
              <a:cs typeface="Arial"/>
            </a:endParaRPr>
          </a:p>
          <a:p>
            <a:pPr marL="342900" indent="-3429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Tx/>
              <a:buAutoNum type="arabicPeriod"/>
              <a:defRPr/>
            </a:pPr>
            <a:endParaRPr lang="ru-RU" sz="2400" kern="0" dirty="0">
              <a:solidFill>
                <a:srgbClr val="292929"/>
              </a:solidFill>
              <a:latin typeface="Arial"/>
              <a:ea typeface="+mn-ea"/>
              <a:cs typeface="Arial"/>
            </a:endParaRPr>
          </a:p>
          <a:p>
            <a:pPr marL="457200" indent="-4572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 typeface="+mj-lt"/>
              <a:buAutoNum type="arabicPeriod" startAt="7"/>
              <a:defRPr/>
            </a:pPr>
            <a:r>
              <a:rPr lang="ru-RU" sz="2400" kern="0" dirty="0" smtClean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Провели 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отбор студентов </a:t>
            </a:r>
            <a:r>
              <a:rPr lang="ru-RU" sz="2400" kern="0" dirty="0" err="1" smtClean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ЧувГУ</a:t>
            </a:r>
            <a:r>
              <a:rPr lang="ru-RU" sz="2400" kern="0" dirty="0" smtClean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для участия в Международном конкурсе выпускных квалификационных работ с использованием ПП «1С». Отобрали 3-х лучших студентов, которых будем готовить на конкурс.</a:t>
            </a:r>
          </a:p>
          <a:p>
            <a:pPr marL="457200" indent="-4572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 typeface="+mj-lt"/>
              <a:buAutoNum type="arabicPeriod" startAt="7"/>
              <a:defRPr/>
            </a:pP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Совместная работа с экспертами </a:t>
            </a:r>
            <a:r>
              <a:rPr lang="ru-RU" sz="2400" kern="0" dirty="0" err="1">
                <a:solidFill>
                  <a:srgbClr val="292929"/>
                </a:solidFill>
                <a:latin typeface="Arial"/>
                <a:ea typeface="+mn-ea"/>
                <a:cs typeface="Arial"/>
              </a:rPr>
              <a:t>Ворлдскиллс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 по компетенции «1С».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Реализация курсов повышения квалификации для преподавателей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(28 человек), читающих дисциплины 1С по программе «Легкий старт» (г. Москва).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Ведется практика и стажировка студентов на базе Лидер Софт (более 50 чел. прошли практику, 8 студентов уже трудоустроены в компании).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Проведено 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республиканское мероприятие «День 1С-Кареьеры» ы ЧР (принято участие более 150 человек).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Проведены мастер-классы и выступления для «Дня карьеры» факультетов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25 чел. успешно сдали экзамен 1С:Профессионал.</a:t>
            </a:r>
            <a:endParaRPr lang="ru-RU" sz="2400" kern="0" dirty="0">
              <a:solidFill>
                <a:srgbClr val="292929"/>
              </a:solidFill>
              <a:latin typeface="Arial"/>
              <a:ea typeface="+mn-ea"/>
              <a:cs typeface="Arial"/>
            </a:endParaRPr>
          </a:p>
          <a:p>
            <a:pPr marL="457200" lvl="0" indent="-457200" algn="l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Font typeface="+mj-lt"/>
              <a:buAutoNum type="arabicPeriod" startAt="7"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мероприятия «Открытый микрофон» со студентами. Создание базы данных о студентах/выпускниках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прошедших практику в </a:t>
            </a:r>
            <a:r>
              <a:rPr lang="ru-RU" sz="2400" kern="0" dirty="0" smtClean="0">
                <a:solidFill>
                  <a:srgbClr val="292929"/>
                </a:solidFill>
                <a:latin typeface="Arial"/>
                <a:cs typeface="Arial"/>
              </a:rPr>
              <a:t>Лидер Софт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Внедрение образовательных блоков 1С в учебный процесс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Создание совместных учебно-методических программ с Фирмой 1С (4 дисциплины).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293485-880D-34C1-3C49-B06CCBF93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7968"/>
          <a:stretch/>
        </p:blipFill>
        <p:spPr>
          <a:xfrm>
            <a:off x="14367581" y="3974576"/>
            <a:ext cx="3540856" cy="4062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DD3AAD-263E-F0CE-64BE-937AAA7EB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964"/>
          <a:stretch/>
        </p:blipFill>
        <p:spPr>
          <a:xfrm>
            <a:off x="11430000" y="2024332"/>
            <a:ext cx="6442494" cy="1950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26ECF7-0641-C0E4-4979-74A1175CF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6978"/>
          <a:stretch/>
        </p:blipFill>
        <p:spPr>
          <a:xfrm>
            <a:off x="11040269" y="4186909"/>
            <a:ext cx="3407839" cy="5505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FDCCF6-1EED-B7AB-53D7-8441604DE8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35200" y="8162927"/>
            <a:ext cx="2937294" cy="196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3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7526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381000" y="3041345"/>
            <a:ext cx="13182600" cy="2733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Критерии оценки деятельности Лаборатории (KPI):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E5D18E-D5F0-6C33-93F7-CC2A2E37DF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6964" y="2845274"/>
            <a:ext cx="13208362" cy="7175026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31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1850099"/>
          </a:xfrm>
          <a:prstGeom prst="rect">
            <a:avLst/>
          </a:prstGeom>
          <a:solidFill>
            <a:srgbClr val="FFBD5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4096" y="7616616"/>
            <a:ext cx="3706004" cy="2269927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828800" y="266700"/>
            <a:ext cx="134493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Межфакультетская базовая лаборатория «1С» 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/>
              </a:rPr>
              <a:t>Чувашского государственного университета имени И.Н. Ульянова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ontserrat Semi-Bold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55414" y="114299"/>
            <a:ext cx="2522937" cy="1545299"/>
          </a:xfrm>
          <a:prstGeom prst="rect">
            <a:avLst/>
          </a:prstGeom>
        </p:spPr>
      </p:pic>
      <p:sp>
        <p:nvSpPr>
          <p:cNvPr id="11" name="Google Shape;228;p32"/>
          <p:cNvSpPr txBox="1">
            <a:spLocks/>
          </p:cNvSpPr>
          <p:nvPr/>
        </p:nvSpPr>
        <p:spPr>
          <a:xfrm>
            <a:off x="381000" y="4533900"/>
            <a:ext cx="14325600" cy="38099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Задачи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Лаборатории на 1-ое полугодие 2023 г.: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 практики студентов и мастер-классов по 1С:Аналитика.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Еженедельное проведение занятий по 1С на факультетах: Экономический и ИВТ. Созданы новые учебные планы на 2022/2023 учебный год.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Подготовка студентов 2-х факультетов университета к сдаче экзамена «1С:Профессионал».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2-ой этап по повышению квалификации для преподавателей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 программе «Легкий старт» Фирмы «1С» (г. Москва) – 15 человек.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Участие в профориентационной работе 3-х факультетов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ЧувГУ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Подготовка к проведению 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В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сероссийской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научно-практической конференции «Технологии 1С: эффективное управление, импортозамещение, подготовка кадров». Выпуск сборника материалов.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Проведение стажировки и практик студентов </a:t>
            </a:r>
            <a:r>
              <a:rPr lang="ru-RU" sz="2400" kern="0" dirty="0" err="1">
                <a:solidFill>
                  <a:srgbClr val="292929"/>
                </a:solidFill>
                <a:latin typeface="Arial"/>
                <a:ea typeface="+mn-ea"/>
                <a:cs typeface="Arial"/>
              </a:rPr>
              <a:t>ЧувГУ</a:t>
            </a:r>
            <a:r>
              <a:rPr lang="ru-RU" sz="2400" kern="0" dirty="0">
                <a:solidFill>
                  <a:srgbClr val="292929"/>
                </a:solidFill>
                <a:latin typeface="Arial"/>
                <a:ea typeface="+mn-ea"/>
                <a:cs typeface="Arial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Выступление с онлайн-лекциями по 1С среди студентов программы «Стартап. Начало» (государственной программы России «Научно-технологическое развитие Российской Федерации»).</a:t>
            </a:r>
          </a:p>
          <a:p>
            <a:pPr marL="161925" marR="0" lvl="0" indent="-1619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Участие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проведении Студенческой олимпиады по программированию.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745B16-A5E7-302F-45A7-D9632DF8AB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06700" y="114299"/>
            <a:ext cx="2665026" cy="153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AF2B75-777A-2E26-F35F-CC95938477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75107" y="2400300"/>
            <a:ext cx="4006487" cy="6477000"/>
          </a:xfrm>
          <a:prstGeom prst="rect">
            <a:avLst/>
          </a:prstGeom>
        </p:spPr>
      </p:pic>
      <p:pic>
        <p:nvPicPr>
          <p:cNvPr id="12" name="Picture 2" descr="tovarnzn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190501"/>
            <a:ext cx="1295399" cy="12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8336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14_шаблон">
  <a:themeElements>
    <a:clrScheme name="914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914_шабло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14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994</Words>
  <Application>Microsoft Office PowerPoint</Application>
  <PresentationFormat>Произвольный</PresentationFormat>
  <Paragraphs>73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Montserrat Semi-Bold Bold</vt:lpstr>
      <vt:lpstr>Lato</vt:lpstr>
      <vt:lpstr>Calibri</vt:lpstr>
      <vt:lpstr>Montserrat Semi-Bold</vt:lpstr>
      <vt:lpstr>Office Theme</vt:lpstr>
      <vt:lpstr>914_шаблон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и Белый Корпоративный Продажи Маркетинговая Презентация</dc:title>
  <dc:creator>Алямшин Павел Игоревич</dc:creator>
  <cp:lastModifiedBy>dekan</cp:lastModifiedBy>
  <cp:revision>18</cp:revision>
  <dcterms:created xsi:type="dcterms:W3CDTF">2006-08-16T00:00:00Z</dcterms:created>
  <dcterms:modified xsi:type="dcterms:W3CDTF">2023-01-27T06:36:41Z</dcterms:modified>
  <dc:identifier>DAEukR4gSmw</dc:identifier>
</cp:coreProperties>
</file>